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72" r:id="rId6"/>
    <p:sldId id="260" r:id="rId7"/>
    <p:sldId id="273" r:id="rId8"/>
    <p:sldId id="274" r:id="rId9"/>
    <p:sldId id="261" r:id="rId10"/>
    <p:sldId id="262" r:id="rId11"/>
    <p:sldId id="263" r:id="rId12"/>
    <p:sldId id="276" r:id="rId13"/>
    <p:sldId id="275" r:id="rId14"/>
    <p:sldId id="277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64" r:id="rId23"/>
    <p:sldId id="286" r:id="rId24"/>
    <p:sldId id="288" r:id="rId25"/>
    <p:sldId id="289" r:id="rId26"/>
    <p:sldId id="290" r:id="rId27"/>
    <p:sldId id="287" r:id="rId28"/>
    <p:sldId id="265" r:id="rId29"/>
    <p:sldId id="291" r:id="rId30"/>
    <p:sldId id="294" r:id="rId31"/>
    <p:sldId id="292" r:id="rId32"/>
    <p:sldId id="293" r:id="rId33"/>
    <p:sldId id="266" r:id="rId34"/>
    <p:sldId id="295" r:id="rId35"/>
    <p:sldId id="296" r:id="rId36"/>
    <p:sldId id="297" r:id="rId37"/>
    <p:sldId id="298" r:id="rId38"/>
    <p:sldId id="299" r:id="rId39"/>
    <p:sldId id="300" r:id="rId40"/>
    <p:sldId id="267" r:id="rId41"/>
    <p:sldId id="301" r:id="rId42"/>
    <p:sldId id="268" r:id="rId43"/>
    <p:sldId id="269" r:id="rId44"/>
    <p:sldId id="302" r:id="rId45"/>
    <p:sldId id="303" r:id="rId46"/>
    <p:sldId id="271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1107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634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5464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2267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0515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6782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4312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063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Structured Problem Statement Format (Key Attributes):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Problem Definition: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Concisely state the problem, specifying its nature, scope, and any crucial details. Be clear and specific about what the issue entails.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Impact and Consequences: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Highlight the impact of the problem on relevant stakeholders or outcomes. Briefly outline the consequences of not addressing the issue.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Objective or Goal: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Clearly state the primary objective or goal that addressing the problem aims to achieve. This provides a focal point for solution development.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Proposed Solution: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Provide a brief overview of the proposed solution or initial approach to resolving the problem. This serves as a starting point for further discussion and planning.</a:t>
            </a: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8636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1954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2878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6778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5909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3561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1719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686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5884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8635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7136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5417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904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8176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83286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9155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6736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69049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8428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2653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973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2532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0326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1524000" y="1240732"/>
            <a:ext cx="9144000" cy="140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US" sz="4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 Based Career Counselling and Career Transition Recommender System</a:t>
            </a:r>
            <a:endParaRPr lang="en-US" sz="44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524000" y="2844814"/>
            <a:ext cx="9144000" cy="222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Fizza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Mazhar – 21-SE-017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Asad Shah – 21-SE-021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Miss Amber Urooj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12/20/2023</a:t>
            </a:r>
            <a:endParaRPr dirty="0"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94" name="Google Shape;94;p13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867150" y="522328"/>
            <a:ext cx="4457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Year Project – Design 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486507" y="-2257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</a:p>
        </p:txBody>
      </p:sp>
      <p:sp>
        <p:nvSpPr>
          <p:cNvPr id="153" name="Google Shape;15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56" name="Google Shape;156;p19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B5DC5-2D1C-4DD5-A045-D24C3B08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36483" y="895661"/>
            <a:ext cx="6519034" cy="52995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A73B3-1514-4297-A777-FE1DAC64CE74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1995267" y="621517"/>
            <a:ext cx="8752450" cy="5554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8086E3-CDA1-4FEA-A8E3-E546EEC8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08385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683454" y="-2397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Diagram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36" name="Google Shape;136;p17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48409-E2D2-4FE5-8A5B-FE3C0898465D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1097585" y="854998"/>
            <a:ext cx="8897009" cy="54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1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486508" y="-1156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(Context Level)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55CD4D-6C14-460E-AE28-376281ABA8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18" y="2032781"/>
            <a:ext cx="9856764" cy="27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6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4826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(Level 01)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BAA1AE-0AD8-4A4A-A43B-7FA5B8D59E3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" y="1811756"/>
            <a:ext cx="10757096" cy="36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6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381584" y="-1553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(Level 02)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F4040-B947-485C-A57F-0D62C1939BD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22" y="854998"/>
            <a:ext cx="6123940" cy="52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63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228600" y="-1428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(Login Signup)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2116A-9FB7-4105-8EA0-88D850DBCDA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0626" y="1295400"/>
            <a:ext cx="853967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6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228600" y="-1428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(Home Page)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060D1-CA75-4B42-9E6E-2348D98BA2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30400" y="1092200"/>
            <a:ext cx="8331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3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228600" y="-142875"/>
            <a:ext cx="101801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(Find your career page)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891FB5-E585-4FA8-8C36-D32BA8EEFC8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600" y="1270000"/>
            <a:ext cx="7924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5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228600" y="-142875"/>
            <a:ext cx="101801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(Trends visualization page)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2904F7-491A-46EF-94EF-A2FD33BB8A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43100" y="1104899"/>
            <a:ext cx="8305800" cy="46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5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396098" y="1375433"/>
            <a:ext cx="11075516" cy="498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marR="0" lvl="0" indent="-5143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Students after 12th grade often lack proper guidance to choose suitable career paths.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are unaware of available fields of study, their scope and growing or declining trends.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career choices lead to suboptimal educational and professional outcomes.</a:t>
            </a:r>
            <a:endParaRPr kumimoji="0" lang="en-US" altLang="LID4096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There’s a need for a system that provides tailored recommendations based on academic scores, interests and market trends. </a:t>
            </a:r>
          </a:p>
          <a:p>
            <a:pPr marL="22860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Department of Computer Science, Software Engineering Program , HITEC University, Taxila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6" name="Google Shape;106;p14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228600" y="-142875"/>
            <a:ext cx="101801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(About us)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6EC17B-6295-42C6-B1DC-DE83CA37B3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46300" y="1193800"/>
            <a:ext cx="7899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72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228600" y="-142875"/>
            <a:ext cx="101801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(Contact us)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45F363-AB3F-4049-BAE8-8F8E9A0378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06600" y="1168399"/>
            <a:ext cx="8178800" cy="45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6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220932" y="154153"/>
            <a:ext cx="43206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Use Case Diagram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02385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139F8-E178-4F37-ADB6-5E6CD8AA95DF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4180060" y="520212"/>
            <a:ext cx="4506740" cy="55630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365663" y="194598"/>
            <a:ext cx="10515600" cy="68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Sequence Diagram (01)</a:t>
            </a:r>
            <a:endParaRPr lang="en-US"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02385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FA0EE8-A09B-4A40-AC62-EF79C5C9F60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99" y="2044699"/>
            <a:ext cx="6197602" cy="27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7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365663" y="194598"/>
            <a:ext cx="10515600" cy="68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Sequence Diagram (02)</a:t>
            </a:r>
            <a:endParaRPr lang="en-US"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02385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F66A5F-6295-4764-BB4C-6071C29C56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1097886"/>
            <a:ext cx="6324600" cy="52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22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365663" y="194598"/>
            <a:ext cx="10515600" cy="68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Sequence Diagram (03)</a:t>
            </a:r>
            <a:endParaRPr lang="en-US"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02385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6DA623-D43D-4867-AD75-12DB1A84D4A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44600"/>
            <a:ext cx="8509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365663" y="194598"/>
            <a:ext cx="10515600" cy="68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Sequence Diagram (04 , 05)</a:t>
            </a:r>
            <a:endParaRPr lang="en-US"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02385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411AF6-63F2-4EBA-A3F1-5768299F00E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1" y="1460499"/>
            <a:ext cx="5029202" cy="3683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1FE5F-61BB-444B-982D-4CCD42079F9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63" y="1485899"/>
            <a:ext cx="4876800" cy="365760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800F38-7002-4516-A277-E21B81E94682}"/>
              </a:ext>
            </a:extLst>
          </p:cNvPr>
          <p:cNvCxnSpPr/>
          <p:nvPr/>
        </p:nvCxnSpPr>
        <p:spPr>
          <a:xfrm>
            <a:off x="5623463" y="908050"/>
            <a:ext cx="0" cy="5041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97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365663" y="356393"/>
            <a:ext cx="10515600" cy="119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State Machine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Diagram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12/20/2023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02385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6FF2E0-93AC-490B-B9BD-180C5BCC5F32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4717694" y="154153"/>
            <a:ext cx="454936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07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528711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 Plan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528711" y="1614049"/>
            <a:ext cx="10515600" cy="515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Phase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Define functional and non-functional requirements.</a:t>
            </a:r>
            <a:endParaRPr lang="en-US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 Review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Conduct peer reviews of UI/UX wireframes, database schema and algorithms.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QA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Perform static code analysis to ensure code quality.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Conduct various types of testing.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Confirm that the platform meets user needs through UAT.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Post-Launch Monitoring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Continuously monitor performance and collect user feedback.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Google Shape;19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5219" y="288486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528711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Suites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610266" y="998809"/>
            <a:ext cx="10515600" cy="530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indent="0">
              <a:buNone/>
            </a:pPr>
            <a:r>
              <a:rPr lang="en-US" sz="32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Test Suite: User Registration and Login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1.1: User Registration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1.2: User Login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1.3: Google OAuth Login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32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Test Suite: Data Input and Validation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2.1: Input Valid Data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2.2: Input Invalid Data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2.3: Enter Expected Marks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Google Shape;19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5219" y="288486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594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504371" y="1597025"/>
            <a:ext cx="10515600" cy="489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286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field and university suggestions based on academic data, interests, and trends.</a:t>
            </a:r>
          </a:p>
          <a:p>
            <a:pPr marL="6286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aggregate scores using user-provided marks.</a:t>
            </a:r>
          </a:p>
          <a:p>
            <a:pPr marL="6286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growing and declining fields with global demand insights.</a:t>
            </a:r>
          </a:p>
          <a:p>
            <a:pPr marL="6286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chatbot helps users identify interests and suitable fields.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200" y="467873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528711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Suites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610266" y="1143000"/>
            <a:ext cx="10515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indent="0">
              <a:buNone/>
            </a:pPr>
            <a:r>
              <a:rPr lang="en-US" sz="32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Test Suite: Recommendation System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3.1: Field Recommendations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3.2: University Recommendations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3.3: Interest-Based Recommendations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32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Test Suite: Dashboard and Trend Visualization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4.1: View Trends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4.2: Compare Fields</a:t>
            </a:r>
          </a:p>
        </p:txBody>
      </p:sp>
      <p:sp>
        <p:nvSpPr>
          <p:cNvPr id="195" name="Google Shape;19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5219" y="288486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705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528711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Suites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610266" y="989587"/>
            <a:ext cx="10515600" cy="476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7000"/>
              </a:lnSpc>
              <a:spcBef>
                <a:spcPts val="200"/>
              </a:spcBef>
              <a:buNone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32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Test Suite: Integration Testing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5.1: Frontend-Backend Integration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5.2: External API Integration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32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Test Suite: Performance Testing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6.1: Load Testing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6.2: Stress Testing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lang="en-US" sz="18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lang="en-US" sz="18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Google Shape;19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5219" y="288486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509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528711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Suites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528711" y="1052830"/>
            <a:ext cx="10515600" cy="530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indent="0">
              <a:buNone/>
            </a:pPr>
            <a:r>
              <a:rPr lang="en-US" sz="32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Test Suite: Security Testing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7.1: SQL Injection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32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Test Suite: Usability Testing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8.1: Mobile Responsiveness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8.2: Navigation Flow</a:t>
            </a:r>
            <a:r>
              <a:rPr lang="en-US" sz="32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0">
              <a:buNone/>
            </a:pPr>
            <a:endParaRPr lang="en-US" sz="3200" b="1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32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Test Suite: Post-Deployment Testing</a:t>
            </a: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9.1: Monitor Uptime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 9.2: Monitor Performance</a:t>
            </a:r>
            <a:endParaRPr lang="en-US" sz="3200" b="1" i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Google Shape;19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5219" y="288486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88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 Plan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CMP applies to all configuration items related to the project, including: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(frontend and backend).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 and datasets.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for recommendations and aggregate calculation.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artifacts.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documentation (user manuals, admin guides).</a:t>
            </a:r>
          </a:p>
        </p:txBody>
      </p:sp>
      <p:sp>
        <p:nvSpPr>
          <p:cNvPr id="205" name="Google Shape;20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3880" y="365125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and Responsibilities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3880" y="365125"/>
            <a:ext cx="1402202" cy="14022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318518-6D13-4E73-88FD-5FFA75A1C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166590"/>
              </p:ext>
            </p:extLst>
          </p:nvPr>
        </p:nvGraphicFramePr>
        <p:xfrm>
          <a:off x="684627" y="1904609"/>
          <a:ext cx="10147496" cy="389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3748">
                  <a:extLst>
                    <a:ext uri="{9D8B030D-6E8A-4147-A177-3AD203B41FA5}">
                      <a16:colId xmlns:a16="http://schemas.microsoft.com/office/drawing/2014/main" val="2225643144"/>
                    </a:ext>
                  </a:extLst>
                </a:gridCol>
                <a:gridCol w="5073748">
                  <a:extLst>
                    <a:ext uri="{9D8B030D-6E8A-4147-A177-3AD203B41FA5}">
                      <a16:colId xmlns:a16="http://schemas.microsoft.com/office/drawing/2014/main" val="1257128026"/>
                    </a:ext>
                  </a:extLst>
                </a:gridCol>
              </a:tblGrid>
              <a:tr h="59056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Responsibilities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23386"/>
                  </a:ext>
                </a:extLst>
              </a:tr>
              <a:tr h="82517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 Manager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Oversees configuration management activities and ensures adherence to the CMP.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601834"/>
                  </a:ext>
                </a:extLst>
              </a:tr>
              <a:tr h="82517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Developers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changes, maintain code, and commit updates to version control.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43279"/>
                  </a:ext>
                </a:extLst>
              </a:tr>
              <a:tr h="82517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Engineers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Validate changes and report issues to the configuration manager.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254673"/>
                  </a:ext>
                </a:extLst>
              </a:tr>
              <a:tr h="82517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Change Control Board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Approve or reject change requests based on impact analysis.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4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609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Identification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645918" y="15442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configuration items (CIs) will be uniquely identified to ensure traceability. CIs include: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Frontend (React.js), Backend (Node.js/Express).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Tables for user data, universities, recommendations and trends.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Field recommendation, university eligibility.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manuals, testing reports, and technical guides.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Artifacts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cases, results and defect logs.</a:t>
            </a:r>
          </a:p>
        </p:txBody>
      </p:sp>
      <p:sp>
        <p:nvSpPr>
          <p:cNvPr id="205" name="Google Shape;20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3880" y="365125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510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645918" y="415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Control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645918" y="1139483"/>
            <a:ext cx="10515600" cy="475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steps define the control process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Request Submission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Evaluation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Approval/Rejection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Implementation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Verification</a:t>
            </a:r>
          </a:p>
        </p:txBody>
      </p:sp>
      <p:sp>
        <p:nvSpPr>
          <p:cNvPr id="205" name="Google Shape;20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3880" y="365125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488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645918" y="415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Status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645918" y="1139483"/>
            <a:ext cx="10515600" cy="475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LID4096" altLang="LID4096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 records of all CIs, their versions and change history.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LID4096" altLang="LID4096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weekly reports detailing: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Approved changes.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Pending change requests.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system baseline.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3880" y="365125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754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645918" y="442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Tools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3880" y="365125"/>
            <a:ext cx="1402202" cy="14022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9A0C424-4FBF-4FE2-8D4B-2D65C825B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06352"/>
              </p:ext>
            </p:extLst>
          </p:nvPr>
        </p:nvGraphicFramePr>
        <p:xfrm>
          <a:off x="645918" y="1967918"/>
          <a:ext cx="11132234" cy="3988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117">
                  <a:extLst>
                    <a:ext uri="{9D8B030D-6E8A-4147-A177-3AD203B41FA5}">
                      <a16:colId xmlns:a16="http://schemas.microsoft.com/office/drawing/2014/main" val="2357308851"/>
                    </a:ext>
                  </a:extLst>
                </a:gridCol>
                <a:gridCol w="5566117">
                  <a:extLst>
                    <a:ext uri="{9D8B030D-6E8A-4147-A177-3AD203B41FA5}">
                      <a16:colId xmlns:a16="http://schemas.microsoft.com/office/drawing/2014/main" val="1467235371"/>
                    </a:ext>
                  </a:extLst>
                </a:gridCol>
              </a:tblGrid>
              <a:tr h="69949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</a:t>
                      </a:r>
                      <a:endParaRPr lang="LID4096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LID4096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313854"/>
                  </a:ext>
                </a:extLst>
              </a:tr>
              <a:tr h="69949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Git/GitHub</a:t>
                      </a:r>
                      <a:endParaRPr lang="LID4096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control and repository management.</a:t>
                      </a:r>
                      <a:endParaRPr lang="LID4096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09114"/>
                  </a:ext>
                </a:extLst>
              </a:tr>
              <a:tr h="69949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Jira</a:t>
                      </a:r>
                      <a:endParaRPr lang="LID4096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 change requests and defects.</a:t>
                      </a:r>
                      <a:endParaRPr lang="LID4096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501391"/>
                  </a:ext>
                </a:extLst>
              </a:tr>
              <a:tr h="69949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Cypress</a:t>
                      </a:r>
                      <a:endParaRPr lang="LID4096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Testing.</a:t>
                      </a:r>
                      <a:endParaRPr lang="LID4096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475361"/>
                  </a:ext>
                </a:extLst>
              </a:tr>
              <a:tr h="69949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Studio Code</a:t>
                      </a:r>
                      <a:endParaRPr lang="LID4096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 environment.</a:t>
                      </a:r>
                      <a:endParaRPr lang="en-PK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63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489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645918" y="7179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Department of Computer Science, Software Engineering Program , HITEC University, Taxila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3880" y="365125"/>
            <a:ext cx="1402202" cy="14022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2E7F64-8628-4E5C-9772-60336ADD6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80214"/>
              </p:ext>
            </p:extLst>
          </p:nvPr>
        </p:nvGraphicFramePr>
        <p:xfrm>
          <a:off x="645918" y="2090884"/>
          <a:ext cx="10991556" cy="3617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389">
                  <a:extLst>
                    <a:ext uri="{9D8B030D-6E8A-4147-A177-3AD203B41FA5}">
                      <a16:colId xmlns:a16="http://schemas.microsoft.com/office/drawing/2014/main" val="2345824498"/>
                    </a:ext>
                  </a:extLst>
                </a:gridCol>
                <a:gridCol w="7798167">
                  <a:extLst>
                    <a:ext uri="{9D8B030D-6E8A-4147-A177-3AD203B41FA5}">
                      <a16:colId xmlns:a16="http://schemas.microsoft.com/office/drawing/2014/main" val="1769165803"/>
                    </a:ext>
                  </a:extLst>
                </a:gridCol>
              </a:tblGrid>
              <a:tr h="686210">
                <a:tc>
                  <a:txBody>
                    <a:bodyPr/>
                    <a:lstStyle/>
                    <a:p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392496"/>
                  </a:ext>
                </a:extLst>
              </a:tr>
              <a:tr h="1079444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Unauthorized changes to CIs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role-based access control in version control systems.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045730"/>
                  </a:ext>
                </a:extLst>
              </a:tr>
              <a:tr h="772543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conflicts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Enforce branching and merging strategies in Git.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340072"/>
                  </a:ext>
                </a:extLst>
              </a:tr>
              <a:tr h="1079444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Inconsistent 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Conduct regular configuration audits and maintain central records.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844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23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Registration and Login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Input and Validation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 Recommendation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Aggregate Calculation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University Recommendation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Trend Visualization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Management </a:t>
            </a:r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2699" y="430797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274320" y="-1288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Technology &amp; Tool Stack for SDLC</a:t>
            </a:r>
            <a:endParaRPr dirty="0"/>
          </a:p>
        </p:txBody>
      </p:sp>
      <p:sp>
        <p:nvSpPr>
          <p:cNvPr id="215" name="Google Shape;21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218" name="Google Shape;218;p24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D9EC19-1209-4534-BF22-4AC9BCA9F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719732"/>
              </p:ext>
            </p:extLst>
          </p:nvPr>
        </p:nvGraphicFramePr>
        <p:xfrm>
          <a:off x="690688" y="1555844"/>
          <a:ext cx="10197706" cy="3659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600">
                  <a:extLst>
                    <a:ext uri="{9D8B030D-6E8A-4147-A177-3AD203B41FA5}">
                      <a16:colId xmlns:a16="http://schemas.microsoft.com/office/drawing/2014/main" val="120943787"/>
                    </a:ext>
                  </a:extLst>
                </a:gridCol>
                <a:gridCol w="7071106">
                  <a:extLst>
                    <a:ext uri="{9D8B030D-6E8A-4147-A177-3AD203B41FA5}">
                      <a16:colId xmlns:a16="http://schemas.microsoft.com/office/drawing/2014/main" val="1904149909"/>
                    </a:ext>
                  </a:extLst>
                </a:gridCol>
              </a:tblGrid>
              <a:tr h="645074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SDLC Phase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Technology/Tool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539288"/>
                  </a:ext>
                </a:extLst>
              </a:tr>
              <a:tr h="901337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Figma (UI/UX Design for wireframes and prototypes), draw.io and Visio for diagrams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802026"/>
                  </a:ext>
                </a:extLst>
              </a:tr>
              <a:tr h="645074">
                <a:tc rowSpan="3"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React.js, HTML, CSS, JavaScript.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216616"/>
                  </a:ext>
                </a:extLst>
              </a:tr>
              <a:tr h="645074">
                <a:tc vMerge="1">
                  <a:txBody>
                    <a:bodyPr/>
                    <a:lstStyle/>
                    <a:p>
                      <a:endParaRPr lang="en-PK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Node.js, Express.js.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398031"/>
                  </a:ext>
                </a:extLst>
              </a:tr>
              <a:tr h="645074">
                <a:tc vMerge="1">
                  <a:txBody>
                    <a:bodyPr/>
                    <a:lstStyle/>
                    <a:p>
                      <a:endParaRPr lang="en-PK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MongoDB (for user data, trends, and university details).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1306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274320" y="-1288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Technology &amp; Tool Stack for SDLC</a:t>
            </a:r>
            <a:endParaRPr dirty="0"/>
          </a:p>
        </p:txBody>
      </p:sp>
      <p:sp>
        <p:nvSpPr>
          <p:cNvPr id="215" name="Google Shape;21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218" name="Google Shape;218;p24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D9EC19-1209-4534-BF22-4AC9BCA9F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02676"/>
              </p:ext>
            </p:extLst>
          </p:nvPr>
        </p:nvGraphicFramePr>
        <p:xfrm>
          <a:off x="576678" y="1369846"/>
          <a:ext cx="9910884" cy="393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8661">
                  <a:extLst>
                    <a:ext uri="{9D8B030D-6E8A-4147-A177-3AD203B41FA5}">
                      <a16:colId xmlns:a16="http://schemas.microsoft.com/office/drawing/2014/main" val="120943787"/>
                    </a:ext>
                  </a:extLst>
                </a:gridCol>
                <a:gridCol w="6872223">
                  <a:extLst>
                    <a:ext uri="{9D8B030D-6E8A-4147-A177-3AD203B41FA5}">
                      <a16:colId xmlns:a16="http://schemas.microsoft.com/office/drawing/2014/main" val="1904149909"/>
                    </a:ext>
                  </a:extLst>
                </a:gridCol>
              </a:tblGrid>
              <a:tr h="518759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SDLC Phase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 / Tool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539288"/>
                  </a:ext>
                </a:extLst>
              </a:tr>
              <a:tr h="518759">
                <a:tc rowSpan="3"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Testing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Selenium, Cypress.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375145"/>
                  </a:ext>
                </a:extLst>
              </a:tr>
              <a:tr h="518759">
                <a:tc vMerge="1">
                  <a:txBody>
                    <a:bodyPr/>
                    <a:lstStyle/>
                    <a:p>
                      <a:endParaRPr lang="en-PK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Testing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JMeter.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942418"/>
                  </a:ext>
                </a:extLst>
              </a:tr>
              <a:tr h="518759">
                <a:tc vMerge="1">
                  <a:txBody>
                    <a:bodyPr/>
                    <a:lstStyle/>
                    <a:p>
                      <a:endParaRPr lang="en-PK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 Tracking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Jira.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005919"/>
                  </a:ext>
                </a:extLst>
              </a:tr>
              <a:tr h="518759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 Management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Git/GitHub (Version Control)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199373"/>
                  </a:ext>
                </a:extLst>
              </a:tr>
              <a:tr h="518759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Deployment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Hosting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AWS.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493213"/>
                  </a:ext>
                </a:extLst>
              </a:tr>
              <a:tr h="518759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Maintenance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Jira (Bug Tracking and Updates).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95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658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Viable Product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51598" y="333730"/>
            <a:ext cx="1402202" cy="14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Untitled">
            <a:hlinkClick r:id="" action="ppaction://media"/>
            <a:extLst>
              <a:ext uri="{FF2B5EF4-FFF2-40B4-BE49-F238E27FC236}">
                <a16:creationId xmlns:a16="http://schemas.microsoft.com/office/drawing/2014/main" id="{4F3B5AE5-41DD-4DBE-81EB-328CB7E3B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87600" y="1890123"/>
            <a:ext cx="7416800" cy="4170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Plan / Tool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70" y="114402"/>
            <a:ext cx="1402202" cy="14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F20BE-D000-4313-94AD-B3D32CD698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00300" y="1689099"/>
            <a:ext cx="7391400" cy="347980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Plan / Tool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70" y="114402"/>
            <a:ext cx="1402202" cy="14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2E4A0-6C0E-423E-A31A-C251E3820A2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6000" y="1447800"/>
            <a:ext cx="7620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50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Plan / Tool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70" y="114402"/>
            <a:ext cx="1402202" cy="14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D4C34-125C-4B81-BA60-8EC7062FE3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40000" y="1516604"/>
            <a:ext cx="6629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7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4944755" y="2605507"/>
            <a:ext cx="3316677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8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Maintainability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Portability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Integrity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Logging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2699" y="430797"/>
            <a:ext cx="1402202" cy="140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60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753794" y="-26792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Design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6" name="Google Shape;136;p17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94F6D-1EA7-4A88-AF75-BA6DB921C28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883602"/>
            <a:ext cx="6123940" cy="5090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683454" y="-2397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Diagram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36" name="Google Shape;136;p17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B2457-EE38-4E55-9561-26AF7653EE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r="2116" b="5817"/>
          <a:stretch/>
        </p:blipFill>
        <p:spPr bwMode="auto">
          <a:xfrm>
            <a:off x="1354016" y="854998"/>
            <a:ext cx="8628184" cy="5155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322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371036" y="230281"/>
            <a:ext cx="502802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Architecture PATTERN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36" name="Google Shape;136;p17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5D215-262B-4DEF-843E-B380CED80E9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9" r="29685"/>
          <a:stretch/>
        </p:blipFill>
        <p:spPr>
          <a:xfrm>
            <a:off x="5670646" y="455236"/>
            <a:ext cx="3181254" cy="54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381584" y="-1156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Work Breakdown Structure</a:t>
            </a:r>
            <a:endParaRPr dirty="0"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12/20/2023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Computer Science, Software Engineering Program , HITEC University, Taxila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46" name="Google Shape;146;p18" descr="fa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8725" y="154153"/>
            <a:ext cx="1401691" cy="14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55570F-6DCB-468E-BC3A-48261EFF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76" y="907368"/>
            <a:ext cx="9286314" cy="53527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1844</Words>
  <Application>Microsoft Office PowerPoint</Application>
  <PresentationFormat>Widescreen</PresentationFormat>
  <Paragraphs>386</Paragraphs>
  <Slides>46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Times New Roman</vt:lpstr>
      <vt:lpstr>Office Theme</vt:lpstr>
      <vt:lpstr>  AI Based Career Counselling and Career Transition Recommender System</vt:lpstr>
      <vt:lpstr>Problem Statement</vt:lpstr>
      <vt:lpstr>Features</vt:lpstr>
      <vt:lpstr>Functional Requirements</vt:lpstr>
      <vt:lpstr>Non-Functional Requirements</vt:lpstr>
      <vt:lpstr>Abstract Design</vt:lpstr>
      <vt:lpstr>System Diagram</vt:lpstr>
      <vt:lpstr>Layered Architecture PATTERN</vt:lpstr>
      <vt:lpstr>Work Breakdown Structure</vt:lpstr>
      <vt:lpstr>Entity Relationship Diagram</vt:lpstr>
      <vt:lpstr>Class Diagram</vt:lpstr>
      <vt:lpstr>Component Diagram</vt:lpstr>
      <vt:lpstr>Data Flow Diagram (Context Level)</vt:lpstr>
      <vt:lpstr>Data Flow Diagram (Level 01)</vt:lpstr>
      <vt:lpstr>Data Flow Diagram (Level 02)</vt:lpstr>
      <vt:lpstr>GUI (Login Signup)</vt:lpstr>
      <vt:lpstr>GUI (Home Page)</vt:lpstr>
      <vt:lpstr>GUI (Find your career page)</vt:lpstr>
      <vt:lpstr>GUI (Trends visualization page)</vt:lpstr>
      <vt:lpstr>GUI (About us)</vt:lpstr>
      <vt:lpstr>GUI (Contact us)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Assurance Plan</vt:lpstr>
      <vt:lpstr>Test Suites</vt:lpstr>
      <vt:lpstr>Test Suites</vt:lpstr>
      <vt:lpstr>Test Suites</vt:lpstr>
      <vt:lpstr>Test Suites</vt:lpstr>
      <vt:lpstr>Configuration Management Plan</vt:lpstr>
      <vt:lpstr>Roles and Responsibilities</vt:lpstr>
      <vt:lpstr>Configuration Identification</vt:lpstr>
      <vt:lpstr>Configuration Control</vt:lpstr>
      <vt:lpstr>Configuration Status</vt:lpstr>
      <vt:lpstr>Configuration Tools</vt:lpstr>
      <vt:lpstr>Risk Management</vt:lpstr>
      <vt:lpstr>Technology &amp; Tool Stack for SDLC</vt:lpstr>
      <vt:lpstr>Technology &amp; Tool Stack for SDLC</vt:lpstr>
      <vt:lpstr>Minimum Viable Product</vt:lpstr>
      <vt:lpstr>Baseline Plan / Tool</vt:lpstr>
      <vt:lpstr>Baseline Plan / Tool</vt:lpstr>
      <vt:lpstr>Baseline Plan / Tool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 AI Based Career Counselling and Career Transition Recommender System</dc:title>
  <cp:lastModifiedBy>Asad Shah</cp:lastModifiedBy>
  <cp:revision>85</cp:revision>
  <dcterms:modified xsi:type="dcterms:W3CDTF">2025-01-15T11:26:06Z</dcterms:modified>
</cp:coreProperties>
</file>